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69" r:id="rId3"/>
    <p:sldId id="270" r:id="rId4"/>
    <p:sldId id="273" r:id="rId5"/>
    <p:sldId id="272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6856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DC7DCDBC-8C5A-4AAF-9627-369064CD3373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CSC 445 Networks &amp; Secure Software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5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80395-ACBC-4104-AB65-4922E6816C2D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74A5A-B64E-46F9-B5C0-5201ACA39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47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18575" algn="r"/>
              </a:tabLst>
            </a:pPr>
            <a:r>
              <a:rPr lang="en-US" sz="1200" dirty="0" smtClean="0"/>
              <a:t>CSC 445 Networks &amp; Secure Software Development </a:t>
            </a:r>
            <a:r>
              <a:rPr lang="en-US" sz="1200" baseline="0" dirty="0" smtClean="0"/>
              <a:t>	</a:t>
            </a:r>
            <a:fld id="{A7CB976F-133A-4AC0-8800-AF2D9A8C3C1D}" type="slidenum">
              <a:rPr lang="en-US" sz="1200" baseline="0" smtClean="0"/>
              <a:pPr>
                <a:tabLst>
                  <a:tab pos="8918575" algn="r"/>
                </a:tabLst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Transport Layer</a:t>
            </a:r>
            <a:br>
              <a:rPr lang="en-US" dirty="0" smtClean="0"/>
            </a:br>
            <a:r>
              <a:rPr lang="en-US" sz="2000" dirty="0" smtClean="0"/>
              <a:t>(General Risks)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Transport Layer General Risks</a:t>
            </a:r>
          </a:p>
          <a:p>
            <a:pPr lvl="1"/>
            <a:r>
              <a:rPr lang="en-US" sz="2000" dirty="0" smtClean="0"/>
              <a:t>Transport layer hijacking</a:t>
            </a:r>
          </a:p>
          <a:p>
            <a:pPr lvl="2"/>
            <a:r>
              <a:rPr lang="en-US" sz="1600" dirty="0" smtClean="0"/>
              <a:t>Attacker focuses on sequence numbers and port numbers</a:t>
            </a:r>
          </a:p>
          <a:p>
            <a:pPr lvl="3"/>
            <a:r>
              <a:rPr lang="en-US" sz="1400" dirty="0" smtClean="0"/>
              <a:t>Performs some type of network layer compromise</a:t>
            </a:r>
          </a:p>
          <a:p>
            <a:pPr lvl="4"/>
            <a:r>
              <a:rPr lang="en-US" sz="1200" dirty="0"/>
              <a:t>e</a:t>
            </a:r>
            <a:r>
              <a:rPr lang="en-US" sz="1200" dirty="0" smtClean="0"/>
              <a:t>.g., using promiscuous mode, simple address impersonation, or </a:t>
            </a:r>
            <a:r>
              <a:rPr lang="en-US" sz="1200" dirty="0" err="1" smtClean="0"/>
              <a:t>MitM</a:t>
            </a:r>
            <a:endParaRPr lang="en-US" sz="1200" dirty="0" smtClean="0"/>
          </a:p>
          <a:p>
            <a:pPr lvl="3"/>
            <a:r>
              <a:rPr lang="en-US" sz="1400" dirty="0" smtClean="0"/>
              <a:t>Must identify the transport sequencing</a:t>
            </a:r>
          </a:p>
          <a:p>
            <a:pPr lvl="3"/>
            <a:r>
              <a:rPr lang="en-US" sz="1400" dirty="0" smtClean="0"/>
              <a:t>Must impersonate network layer traffic</a:t>
            </a:r>
          </a:p>
          <a:p>
            <a:pPr lvl="1"/>
            <a:r>
              <a:rPr lang="en-US" sz="2000" dirty="0" smtClean="0"/>
              <a:t>Servers should have minimum number of ports “open”</a:t>
            </a:r>
          </a:p>
          <a:p>
            <a:pPr lvl="2"/>
            <a:r>
              <a:rPr lang="en-US" sz="1600" dirty="0" smtClean="0"/>
              <a:t>TCP &amp; UDP: port #’s below 1024 are reserved</a:t>
            </a:r>
          </a:p>
          <a:p>
            <a:pPr lvl="2"/>
            <a:r>
              <a:rPr lang="en-US" sz="1600" dirty="0" smtClean="0"/>
              <a:t>See next two slides!</a:t>
            </a:r>
            <a:endParaRPr lang="en-US" sz="1600" dirty="0"/>
          </a:p>
        </p:txBody>
      </p:sp>
      <p:pic>
        <p:nvPicPr>
          <p:cNvPr id="5" name="Picture 4" descr="CoreOfNetwork-Cloud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90467" y="84057"/>
            <a:ext cx="1777333" cy="166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Transport Layer</a:t>
            </a:r>
            <a:br>
              <a:rPr lang="en-US" dirty="0" smtClean="0"/>
            </a:br>
            <a:r>
              <a:rPr lang="en-US" sz="2000" dirty="0" smtClean="0"/>
              <a:t>(General Risks, cont’d)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Transport Layer General Risks (cont’d)</a:t>
            </a:r>
          </a:p>
          <a:p>
            <a:pPr lvl="1"/>
            <a:r>
              <a:rPr lang="en-US" sz="2000" dirty="0"/>
              <a:t>Static vs dynamic port assignment</a:t>
            </a:r>
          </a:p>
          <a:p>
            <a:pPr lvl="2"/>
            <a:r>
              <a:rPr lang="en-US" sz="1600" dirty="0"/>
              <a:t>Client connection initially made to known server port number</a:t>
            </a:r>
          </a:p>
          <a:p>
            <a:pPr lvl="2"/>
            <a:r>
              <a:rPr lang="en-US" sz="1600" dirty="0"/>
              <a:t>Client port number may be dynamic (selected from range of numbers)</a:t>
            </a:r>
          </a:p>
          <a:p>
            <a:pPr lvl="3"/>
            <a:r>
              <a:rPr lang="en-US" sz="1400" dirty="0"/>
              <a:t>Client must include dynamic port number in its request</a:t>
            </a:r>
          </a:p>
          <a:p>
            <a:pPr lvl="2"/>
            <a:r>
              <a:rPr lang="en-US" sz="1600" dirty="0"/>
              <a:t>Dynamic ports used when app spawns processes for managing network traffic</a:t>
            </a:r>
          </a:p>
          <a:p>
            <a:pPr lvl="3"/>
            <a:r>
              <a:rPr lang="en-US" sz="1400" dirty="0"/>
              <a:t>Creates a security risk since large port range must be accessible to network</a:t>
            </a:r>
          </a:p>
          <a:p>
            <a:pPr lvl="2"/>
            <a:r>
              <a:rPr lang="en-US" sz="1600" dirty="0" smtClean="0"/>
              <a:t>Firewalls</a:t>
            </a:r>
            <a:endParaRPr lang="en-US" sz="1600" dirty="0"/>
          </a:p>
          <a:p>
            <a:pPr lvl="3"/>
            <a:r>
              <a:rPr lang="en-US" sz="1400" dirty="0"/>
              <a:t>Configure port numbers to allow or prevent network access</a:t>
            </a:r>
          </a:p>
          <a:p>
            <a:pPr lvl="3"/>
            <a:r>
              <a:rPr lang="en-US" sz="1400" dirty="0" smtClean="0"/>
              <a:t>Can permit all higher (&gt; 1023) port numbers</a:t>
            </a:r>
          </a:p>
          <a:p>
            <a:pPr lvl="4"/>
            <a:r>
              <a:rPr lang="en-US" sz="1200" dirty="0" smtClean="0"/>
              <a:t>Huge vulnerability</a:t>
            </a:r>
          </a:p>
          <a:p>
            <a:pPr lvl="3"/>
            <a:r>
              <a:rPr lang="en-US" sz="1400" dirty="0" smtClean="0"/>
              <a:t>When using only static ports, can prevent access to unused ports</a:t>
            </a:r>
          </a:p>
        </p:txBody>
      </p:sp>
      <p:pic>
        <p:nvPicPr>
          <p:cNvPr id="5" name="Picture 4" descr="CoreOfNetwork-Cloud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90467" y="84057"/>
            <a:ext cx="1777333" cy="166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9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Transport Layer</a:t>
            </a:r>
            <a:br>
              <a:rPr lang="en-US" dirty="0" smtClean="0"/>
            </a:br>
            <a:r>
              <a:rPr lang="en-US" sz="2000" dirty="0" smtClean="0"/>
              <a:t>(General Risks, cont’d)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Transport Layer General Risks (cont’d)</a:t>
            </a:r>
          </a:p>
          <a:p>
            <a:pPr lvl="1"/>
            <a:r>
              <a:rPr lang="en-US" sz="2000" dirty="0"/>
              <a:t>Port scans</a:t>
            </a:r>
          </a:p>
          <a:p>
            <a:pPr lvl="2"/>
            <a:r>
              <a:rPr lang="en-US" sz="1600" dirty="0"/>
              <a:t>Attacker looking for an “open” port</a:t>
            </a:r>
          </a:p>
          <a:p>
            <a:pPr lvl="3"/>
            <a:r>
              <a:rPr lang="en-US" sz="1400" dirty="0"/>
              <a:t>Targeted port scans</a:t>
            </a:r>
          </a:p>
          <a:p>
            <a:pPr lvl="4"/>
            <a:r>
              <a:rPr lang="en-US" sz="1200" dirty="0"/>
              <a:t>Scan same port number across range of IP addresses</a:t>
            </a:r>
          </a:p>
          <a:p>
            <a:pPr lvl="3"/>
            <a:r>
              <a:rPr lang="en-US" sz="1400" dirty="0"/>
              <a:t>Port sweep</a:t>
            </a:r>
          </a:p>
          <a:p>
            <a:pPr lvl="4"/>
            <a:r>
              <a:rPr lang="en-US" sz="1200" dirty="0"/>
              <a:t>Scan all port numbers for same IP address</a:t>
            </a:r>
          </a:p>
          <a:p>
            <a:pPr lvl="2"/>
            <a:r>
              <a:rPr lang="en-US" sz="1600" dirty="0" smtClean="0"/>
              <a:t>Mitigation</a:t>
            </a:r>
          </a:p>
          <a:p>
            <a:pPr lvl="3"/>
            <a:r>
              <a:rPr lang="en-US" sz="1400" dirty="0" smtClean="0"/>
              <a:t>Use nonstandard port numbers</a:t>
            </a:r>
          </a:p>
          <a:p>
            <a:pPr lvl="3"/>
            <a:r>
              <a:rPr lang="en-US" sz="1400" dirty="0" smtClean="0"/>
              <a:t>Use a “no reply” defense</a:t>
            </a:r>
          </a:p>
          <a:p>
            <a:pPr lvl="4"/>
            <a:r>
              <a:rPr lang="en-US" sz="1200" dirty="0" smtClean="0"/>
              <a:t>BSD systems do not reply to packet requests when port is inactive</a:t>
            </a:r>
          </a:p>
          <a:p>
            <a:pPr lvl="3"/>
            <a:r>
              <a:rPr lang="en-US" sz="1400" dirty="0" smtClean="0"/>
              <a:t>Use an “always reply” defense</a:t>
            </a:r>
          </a:p>
          <a:p>
            <a:pPr lvl="4"/>
            <a:r>
              <a:rPr lang="en-US" sz="1200" dirty="0" smtClean="0"/>
              <a:t>Have system reply to every packet request, whether port is active or not</a:t>
            </a:r>
          </a:p>
        </p:txBody>
      </p:sp>
      <p:pic>
        <p:nvPicPr>
          <p:cNvPr id="5" name="Picture 4" descr="CoreOfNetwork-Cloud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90467" y="84057"/>
            <a:ext cx="1777333" cy="166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Transport Layer</a:t>
            </a:r>
            <a:br>
              <a:rPr lang="en-US" dirty="0" smtClean="0"/>
            </a:br>
            <a:r>
              <a:rPr lang="en-US" sz="2000" dirty="0" smtClean="0"/>
              <a:t>(UDP Risks)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Unvalidated</a:t>
            </a:r>
            <a:r>
              <a:rPr lang="en-US" sz="2400" dirty="0" smtClean="0"/>
              <a:t> inbound source</a:t>
            </a:r>
          </a:p>
          <a:p>
            <a:pPr lvl="1"/>
            <a:r>
              <a:rPr lang="en-US" sz="2000" dirty="0" smtClean="0"/>
              <a:t>Any host can connect to UDP server</a:t>
            </a:r>
          </a:p>
          <a:p>
            <a:pPr lvl="2"/>
            <a:r>
              <a:rPr lang="en-US" sz="1800" dirty="0" smtClean="0"/>
              <a:t>e.g., any type of UDP packet can potentially flood a server</a:t>
            </a:r>
          </a:p>
          <a:p>
            <a:r>
              <a:rPr lang="en-US" sz="2400" dirty="0" smtClean="0"/>
              <a:t>UDP hijacking</a:t>
            </a:r>
          </a:p>
          <a:p>
            <a:pPr lvl="1"/>
            <a:r>
              <a:rPr lang="en-US" sz="2000" dirty="0" smtClean="0"/>
              <a:t>Since UDP packets do not have sequence numbers, can guess port number (only 65,535; takes a few seconds)</a:t>
            </a:r>
          </a:p>
          <a:p>
            <a:r>
              <a:rPr lang="en-US" sz="2400" dirty="0" smtClean="0"/>
              <a:t>UDP keep-alive attack</a:t>
            </a:r>
          </a:p>
          <a:p>
            <a:pPr lvl="1"/>
            <a:r>
              <a:rPr lang="en-US" sz="2000" dirty="0" smtClean="0"/>
              <a:t>UDP server ports closed after period of inactivity</a:t>
            </a:r>
          </a:p>
          <a:p>
            <a:pPr lvl="2"/>
            <a:r>
              <a:rPr lang="en-US" sz="1800" dirty="0" smtClean="0"/>
              <a:t>e.g., attacker can hold open a UDP port; tries to keep open many ports, possibly preventing other ports from opening</a:t>
            </a:r>
          </a:p>
          <a:p>
            <a:r>
              <a:rPr lang="en-US" sz="2400" dirty="0" smtClean="0"/>
              <a:t>UDP </a:t>
            </a:r>
            <a:r>
              <a:rPr lang="en-US" sz="2400" dirty="0" err="1" smtClean="0"/>
              <a:t>smurf</a:t>
            </a:r>
            <a:r>
              <a:rPr lang="en-US" sz="2400" dirty="0" smtClean="0"/>
              <a:t> attack</a:t>
            </a:r>
          </a:p>
          <a:p>
            <a:pPr lvl="1"/>
            <a:r>
              <a:rPr lang="en-US" sz="2000" dirty="0" smtClean="0"/>
              <a:t>Flood remote network with packets</a:t>
            </a:r>
          </a:p>
          <a:p>
            <a:pPr lvl="2"/>
            <a:r>
              <a:rPr lang="en-US" sz="1800" dirty="0" smtClean="0"/>
              <a:t>e.g., attacker forges victim’s network address as sender</a:t>
            </a:r>
          </a:p>
        </p:txBody>
      </p:sp>
    </p:spTree>
    <p:extLst>
      <p:ext uri="{BB962C8B-B14F-4D97-AF65-F5344CB8AC3E}">
        <p14:creationId xmlns:p14="http://schemas.microsoft.com/office/powerpoint/2010/main" val="125744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Transport Layer</a:t>
            </a:r>
            <a:br>
              <a:rPr lang="en-US" dirty="0" smtClean="0"/>
            </a:br>
            <a:r>
              <a:rPr lang="en-US" sz="2000" dirty="0" smtClean="0"/>
              <a:t>(TCP Risks)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reconnaissance</a:t>
            </a:r>
          </a:p>
          <a:p>
            <a:pPr lvl="1"/>
            <a:r>
              <a:rPr lang="en-US" dirty="0" smtClean="0"/>
              <a:t>Operating system profiling</a:t>
            </a:r>
          </a:p>
          <a:p>
            <a:pPr lvl="2"/>
            <a:r>
              <a:rPr lang="en-US" dirty="0" smtClean="0"/>
              <a:t>Determine the OS and its patch level</a:t>
            </a:r>
          </a:p>
          <a:p>
            <a:pPr lvl="1"/>
            <a:r>
              <a:rPr lang="en-US" dirty="0" smtClean="0"/>
              <a:t>Port scans</a:t>
            </a:r>
          </a:p>
          <a:p>
            <a:pPr lvl="2"/>
            <a:r>
              <a:rPr lang="en-US" dirty="0" smtClean="0"/>
              <a:t>Attempt to connect to a port</a:t>
            </a:r>
          </a:p>
          <a:p>
            <a:pPr lvl="3"/>
            <a:r>
              <a:rPr lang="en-US" dirty="0" smtClean="0"/>
              <a:t>Four types of replies</a:t>
            </a:r>
          </a:p>
          <a:p>
            <a:pPr lvl="4"/>
            <a:r>
              <a:rPr lang="en-US" dirty="0" smtClean="0"/>
              <a:t>SYN-ACK	positive identification that service running on port</a:t>
            </a:r>
          </a:p>
          <a:p>
            <a:pPr lvl="4"/>
            <a:r>
              <a:rPr lang="en-US" dirty="0" smtClean="0"/>
              <a:t>RST		typically confirms no service on port</a:t>
            </a:r>
          </a:p>
          <a:p>
            <a:pPr lvl="4"/>
            <a:r>
              <a:rPr lang="en-US" dirty="0" smtClean="0"/>
              <a:t>ICMP unreachable	indicates failure to reach host/server</a:t>
            </a:r>
          </a:p>
          <a:p>
            <a:pPr lvl="4"/>
            <a:r>
              <a:rPr lang="en-US" dirty="0" smtClean="0"/>
              <a:t>Nothing		cannot determine status of port</a:t>
            </a:r>
          </a:p>
          <a:p>
            <a:pPr lvl="1"/>
            <a:r>
              <a:rPr lang="en-US" dirty="0" smtClean="0"/>
              <a:t>Mitigation</a:t>
            </a:r>
          </a:p>
          <a:p>
            <a:pPr lvl="2"/>
            <a:r>
              <a:rPr lang="en-US" dirty="0" smtClean="0"/>
              <a:t>Log network activity e.g., connection requests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0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Transport Layer</a:t>
            </a:r>
            <a:br>
              <a:rPr lang="en-US" dirty="0" smtClean="0"/>
            </a:br>
            <a:r>
              <a:rPr lang="en-US" sz="2000" dirty="0" smtClean="0"/>
              <a:t>(TCP Risks, cont’d)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TCP hijacking</a:t>
            </a:r>
          </a:p>
          <a:p>
            <a:pPr lvl="1"/>
            <a:r>
              <a:rPr lang="en-US" dirty="0" smtClean="0"/>
              <a:t>Any attack that interferes with a TCP connection</a:t>
            </a:r>
          </a:p>
          <a:p>
            <a:pPr lvl="2"/>
            <a:r>
              <a:rPr lang="en-US" dirty="0" smtClean="0"/>
              <a:t>Full session hijacking</a:t>
            </a:r>
          </a:p>
          <a:p>
            <a:pPr lvl="3"/>
            <a:r>
              <a:rPr lang="en-US" dirty="0" smtClean="0"/>
              <a:t>Attacker tells client to disconnect but then acts as client to the server</a:t>
            </a:r>
          </a:p>
          <a:p>
            <a:pPr lvl="4"/>
            <a:r>
              <a:rPr lang="en-US" dirty="0" smtClean="0"/>
              <a:t>Fairly rare, typically requires attacker to have direct link layer access</a:t>
            </a:r>
          </a:p>
          <a:p>
            <a:pPr lvl="2"/>
            <a:r>
              <a:rPr lang="en-US" dirty="0" smtClean="0"/>
              <a:t>ICMP</a:t>
            </a:r>
          </a:p>
          <a:p>
            <a:pPr lvl="3"/>
            <a:r>
              <a:rPr lang="en-US" dirty="0" smtClean="0"/>
              <a:t>Internet Control Message Protocol</a:t>
            </a:r>
          </a:p>
          <a:p>
            <a:pPr lvl="3"/>
            <a:r>
              <a:rPr lang="en-US" dirty="0" smtClean="0"/>
              <a:t>ICMP used to report unsuccessful connections</a:t>
            </a:r>
          </a:p>
          <a:p>
            <a:pPr lvl="3"/>
            <a:r>
              <a:rPr lang="en-US" dirty="0" smtClean="0"/>
              <a:t>Used maliciously, can redirect TCP connections to different ports</a:t>
            </a:r>
          </a:p>
        </p:txBody>
      </p:sp>
    </p:spTree>
    <p:extLst>
      <p:ext uri="{BB962C8B-B14F-4D97-AF65-F5344CB8AC3E}">
        <p14:creationId xmlns:p14="http://schemas.microsoft.com/office/powerpoint/2010/main" val="21563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Transport Layer</a:t>
            </a:r>
            <a:br>
              <a:rPr lang="en-US" dirty="0" smtClean="0"/>
            </a:br>
            <a:r>
              <a:rPr lang="en-US" sz="2000" dirty="0" smtClean="0"/>
              <a:t>(TCP Risks, cont’d)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TCP </a:t>
            </a:r>
            <a:r>
              <a:rPr lang="en-US" dirty="0" err="1" smtClean="0"/>
              <a:t>DoS</a:t>
            </a:r>
            <a:r>
              <a:rPr lang="en-US" dirty="0" smtClean="0"/>
              <a:t> (Denial of Service)</a:t>
            </a:r>
          </a:p>
          <a:p>
            <a:pPr lvl="1"/>
            <a:r>
              <a:rPr lang="en-US" dirty="0" smtClean="0"/>
              <a:t>SYN attacks</a:t>
            </a:r>
          </a:p>
          <a:p>
            <a:pPr lvl="2"/>
            <a:r>
              <a:rPr lang="en-US" dirty="0" smtClean="0"/>
              <a:t>Send large number of SYN packets in order to consume all available memory on server</a:t>
            </a:r>
          </a:p>
          <a:p>
            <a:pPr lvl="1"/>
            <a:r>
              <a:rPr lang="en-US" dirty="0" smtClean="0"/>
              <a:t>RST and FIN attacks</a:t>
            </a:r>
          </a:p>
          <a:p>
            <a:pPr lvl="2"/>
            <a:r>
              <a:rPr lang="en-US" dirty="0" smtClean="0"/>
              <a:t>Abnormally terminate a connection</a:t>
            </a:r>
          </a:p>
          <a:p>
            <a:pPr lvl="1"/>
            <a:r>
              <a:rPr lang="en-US" dirty="0" smtClean="0"/>
              <a:t>ICMP attacks</a:t>
            </a:r>
          </a:p>
          <a:p>
            <a:pPr lvl="2"/>
            <a:r>
              <a:rPr lang="en-US" dirty="0" smtClean="0"/>
              <a:t>Terminate a connection</a:t>
            </a:r>
          </a:p>
          <a:p>
            <a:pPr lvl="1"/>
            <a:r>
              <a:rPr lang="en-US" dirty="0" smtClean="0"/>
              <a:t>LAND attacks</a:t>
            </a:r>
          </a:p>
          <a:p>
            <a:pPr lvl="2"/>
            <a:r>
              <a:rPr lang="en-US" dirty="0" smtClean="0"/>
              <a:t>Send SYN to server</a:t>
            </a:r>
          </a:p>
          <a:p>
            <a:pPr lvl="3"/>
            <a:r>
              <a:rPr lang="en-US" dirty="0" smtClean="0"/>
              <a:t>Packet source IP address and port matches server’s address and port</a:t>
            </a:r>
          </a:p>
          <a:p>
            <a:pPr lvl="4"/>
            <a:r>
              <a:rPr lang="en-US" dirty="0" smtClean="0"/>
              <a:t>i.e., Server is in a feedback loop</a:t>
            </a:r>
          </a:p>
        </p:txBody>
      </p:sp>
    </p:spTree>
    <p:extLst>
      <p:ext uri="{BB962C8B-B14F-4D97-AF65-F5344CB8AC3E}">
        <p14:creationId xmlns:p14="http://schemas.microsoft.com/office/powerpoint/2010/main" val="10587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Transport Layer</a:t>
            </a:r>
            <a:br>
              <a:rPr lang="en-US" dirty="0" smtClean="0"/>
            </a:br>
            <a:r>
              <a:rPr lang="en-US" sz="2000" dirty="0" smtClean="0"/>
              <a:t>(TCP Risks, cont’d)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Mitigation options</a:t>
            </a:r>
          </a:p>
          <a:p>
            <a:pPr lvl="1"/>
            <a:r>
              <a:rPr lang="en-US" dirty="0" smtClean="0"/>
              <a:t>Alter system profile</a:t>
            </a:r>
          </a:p>
          <a:p>
            <a:pPr lvl="2"/>
            <a:r>
              <a:rPr lang="en-US" dirty="0" smtClean="0"/>
              <a:t>e.g., change SYN timeout, retry counts, retry durations, initial window size, available TCP options, initial sequence values</a:t>
            </a:r>
          </a:p>
          <a:p>
            <a:pPr lvl="1"/>
            <a:r>
              <a:rPr lang="en-US" dirty="0" smtClean="0"/>
              <a:t>Block attack vectors</a:t>
            </a:r>
          </a:p>
          <a:p>
            <a:pPr lvl="2"/>
            <a:r>
              <a:rPr lang="en-US" dirty="0" smtClean="0"/>
              <a:t>Use a firewall</a:t>
            </a:r>
          </a:p>
          <a:p>
            <a:pPr lvl="1"/>
            <a:r>
              <a:rPr lang="en-US" dirty="0" smtClean="0"/>
              <a:t>Identify network devices</a:t>
            </a:r>
          </a:p>
          <a:p>
            <a:pPr lvl="2"/>
            <a:r>
              <a:rPr lang="en-US" dirty="0" smtClean="0"/>
              <a:t>Some devices may be more vulnerable to certain types </a:t>
            </a:r>
            <a:r>
              <a:rPr lang="en-US" smtClean="0"/>
              <a:t>of attacks</a:t>
            </a:r>
            <a:endParaRPr lang="en-US" dirty="0" smtClean="0"/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packet inspection</a:t>
            </a:r>
          </a:p>
          <a:p>
            <a:pPr lvl="2"/>
            <a:r>
              <a:rPr lang="en-US" dirty="0" smtClean="0"/>
              <a:t>Track state of TCP connections; reject packets that do not match known state</a:t>
            </a:r>
          </a:p>
          <a:p>
            <a:pPr lvl="3"/>
            <a:r>
              <a:rPr lang="en-US" dirty="0" smtClean="0"/>
              <a:t>E.g., silently drop an RST sent to a closed port</a:t>
            </a:r>
          </a:p>
          <a:p>
            <a:pPr lvl="1"/>
            <a:r>
              <a:rPr lang="en-US" dirty="0" smtClean="0"/>
              <a:t>Intrusion detection system</a:t>
            </a:r>
          </a:p>
          <a:p>
            <a:pPr lvl="2"/>
            <a:r>
              <a:rPr lang="en-US" dirty="0" smtClean="0"/>
              <a:t>Monitor network for nonstandard or unexpected packets</a:t>
            </a:r>
          </a:p>
          <a:p>
            <a:pPr lvl="1"/>
            <a:r>
              <a:rPr lang="en-US" dirty="0" smtClean="0"/>
              <a:t>Intrusion prevention system</a:t>
            </a:r>
          </a:p>
          <a:p>
            <a:pPr lvl="2"/>
            <a:r>
              <a:rPr lang="en-US" dirty="0" smtClean="0"/>
              <a:t>Tries to actively disable attack vectors</a:t>
            </a:r>
          </a:p>
          <a:p>
            <a:pPr lvl="1"/>
            <a:r>
              <a:rPr lang="en-US" dirty="0" smtClean="0"/>
              <a:t>Higher-layer protocols</a:t>
            </a:r>
          </a:p>
          <a:p>
            <a:pPr lvl="2"/>
            <a:r>
              <a:rPr lang="en-US" dirty="0" smtClean="0"/>
              <a:t>App-layer should authenticate traffic and detect potential attacks</a:t>
            </a:r>
          </a:p>
        </p:txBody>
      </p:sp>
    </p:spTree>
    <p:extLst>
      <p:ext uri="{BB962C8B-B14F-4D97-AF65-F5344CB8AC3E}">
        <p14:creationId xmlns:p14="http://schemas.microsoft.com/office/powerpoint/2010/main" val="367850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626</Words>
  <Application>Microsoft Office PowerPoint</Application>
  <PresentationFormat>On-screen Show (4:3)</PresentationFormat>
  <Paragraphs>110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Transport Layer (General Risks)</vt:lpstr>
      <vt:lpstr>Transport Layer (General Risks, cont’d)</vt:lpstr>
      <vt:lpstr>Transport Layer (General Risks, cont’d)</vt:lpstr>
      <vt:lpstr>Transport Layer (UDP Risks)</vt:lpstr>
      <vt:lpstr>Transport Layer (TCP Risks)</vt:lpstr>
      <vt:lpstr>Transport Layer (TCP Risks, cont’d)</vt:lpstr>
      <vt:lpstr>Transport Layer (TCP Risks, cont’d)</vt:lpstr>
      <vt:lpstr>Transport Layer (TCP Risks, cont’d)</vt:lpstr>
    </vt:vector>
  </TitlesOfParts>
  <Company>Le Moyne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Computer Networks</dc:title>
  <dc:creator>VoorheDP</dc:creator>
  <cp:lastModifiedBy>IT</cp:lastModifiedBy>
  <cp:revision>380</cp:revision>
  <dcterms:created xsi:type="dcterms:W3CDTF">2013-05-28T16:49:45Z</dcterms:created>
  <dcterms:modified xsi:type="dcterms:W3CDTF">2018-07-27T12:48:28Z</dcterms:modified>
</cp:coreProperties>
</file>